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758" r:id="rId2"/>
    <p:sldId id="753" r:id="rId3"/>
    <p:sldId id="723" r:id="rId4"/>
    <p:sldId id="705" r:id="rId5"/>
    <p:sldId id="755" r:id="rId6"/>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12" autoAdjust="0"/>
    <p:restoredTop sz="73425" autoAdjust="0"/>
  </p:normalViewPr>
  <p:slideViewPr>
    <p:cSldViewPr>
      <p:cViewPr varScale="1">
        <p:scale>
          <a:sx n="133" d="100"/>
          <a:sy n="133" d="100"/>
        </p:scale>
        <p:origin x="1456" y="18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3/22/19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55404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US" sz="4400" kern="0" dirty="0" smtClean="0">
                <a:solidFill>
                  <a:srgbClr val="FFFF00"/>
                </a:solidFill>
                <a:latin typeface="+mn-lt"/>
                <a:ea typeface="+mn-ea"/>
                <a:cs typeface="+mn-cs"/>
              </a:rPr>
              <a:t>9 : 1-13</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66652"/>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dirty="0">
                <a:solidFill>
                  <a:schemeClr val="bg1"/>
                </a:solidFill>
                <a:latin typeface="Times New Roman" charset="0"/>
                <a:ea typeface="Arial" charset="0"/>
                <a:cs typeface="Times New Roman" charset="0"/>
              </a:rPr>
              <a:t>9 </a:t>
            </a:r>
            <a:r>
              <a:rPr lang="en-AU" sz="3200" dirty="0">
                <a:solidFill>
                  <a:schemeClr val="bg1"/>
                </a:solidFill>
                <a:latin typeface="Times New Roman" charset="0"/>
                <a:ea typeface="Arial" charset="0"/>
                <a:cs typeface="Times New Roman" charset="0"/>
              </a:rPr>
              <a:t>And he said to them, “Truly, I say to you, there are some standing here who will not taste death until they see the kingdom of God after it has come with power.” </a:t>
            </a:r>
            <a:endParaRPr lang="en-GB" sz="2800" dirty="0">
              <a:solidFill>
                <a:schemeClr val="bg1"/>
              </a:solidFill>
              <a:latin typeface="Calibri" charset="0"/>
              <a:ea typeface="Arial" charset="0"/>
              <a:cs typeface="Times New Roman" charset="0"/>
            </a:endParaRPr>
          </a:p>
          <a:p>
            <a:endParaRPr lang="en-AU" sz="3200" b="1" baseline="30000" dirty="0" smtClean="0">
              <a:solidFill>
                <a:schemeClr val="bg1"/>
              </a:solidFill>
              <a:latin typeface="Times New Roman" charset="0"/>
              <a:ea typeface="Arial" charset="0"/>
            </a:endParaRPr>
          </a:p>
          <a:p>
            <a:r>
              <a:rPr lang="en-AU" sz="3200" b="1" baseline="30000" dirty="0" smtClean="0">
                <a:solidFill>
                  <a:schemeClr val="bg1"/>
                </a:solidFill>
                <a:latin typeface="Times New Roman" charset="0"/>
                <a:ea typeface="Arial" charset="0"/>
              </a:rPr>
              <a:t>2</a:t>
            </a:r>
            <a:r>
              <a:rPr lang="en-AU" sz="3200" b="1" baseline="30000" dirty="0">
                <a:solidFill>
                  <a:schemeClr val="bg1"/>
                </a:solidFill>
                <a:latin typeface="Times New Roman" charset="0"/>
                <a:ea typeface="Arial" charset="0"/>
              </a:rPr>
              <a:t> </a:t>
            </a:r>
            <a:r>
              <a:rPr lang="en-AU" sz="3200" dirty="0">
                <a:solidFill>
                  <a:schemeClr val="bg1"/>
                </a:solidFill>
                <a:latin typeface="Times New Roman" charset="0"/>
                <a:ea typeface="Arial" charset="0"/>
              </a:rPr>
              <a:t>And after six days Jesus took with him Peter and James and John, and led them up a high mountain by themselves.  And he was transfigured before them, </a:t>
            </a:r>
            <a:r>
              <a:rPr lang="en-AU" sz="3200" b="1" baseline="30000" dirty="0">
                <a:solidFill>
                  <a:schemeClr val="bg1"/>
                </a:solidFill>
                <a:latin typeface="Times New Roman" charset="0"/>
                <a:ea typeface="Arial" charset="0"/>
              </a:rPr>
              <a:t>3 </a:t>
            </a:r>
            <a:r>
              <a:rPr lang="en-AU" sz="3200" dirty="0">
                <a:solidFill>
                  <a:schemeClr val="bg1"/>
                </a:solidFill>
                <a:latin typeface="Times New Roman" charset="0"/>
                <a:ea typeface="Arial" charset="0"/>
              </a:rPr>
              <a:t>and his clothes became radiant, intensely white, as no one on earth could bleach them.  </a:t>
            </a:r>
            <a:r>
              <a:rPr lang="en-AU" sz="3200" b="1" baseline="30000" dirty="0">
                <a:solidFill>
                  <a:schemeClr val="bg1"/>
                </a:solidFill>
                <a:latin typeface="Times New Roman" charset="0"/>
                <a:ea typeface="Arial" charset="0"/>
              </a:rPr>
              <a:t>4 </a:t>
            </a:r>
            <a:r>
              <a:rPr lang="en-AU" sz="3200" dirty="0">
                <a:solidFill>
                  <a:schemeClr val="bg1"/>
                </a:solidFill>
                <a:latin typeface="Times New Roman" charset="0"/>
                <a:ea typeface="Arial" charset="0"/>
              </a:rPr>
              <a:t>And there appeared to them Elijah with Moses, and they were talking with Jesus.</a:t>
            </a:r>
            <a:r>
              <a:rPr lang="en-GB" sz="3200" dirty="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68640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31873"/>
          </a:xfrm>
          <a:prstGeom prst="rect">
            <a:avLst/>
          </a:prstGeom>
          <a:noFill/>
          <a:ln w="9525">
            <a:noFill/>
            <a:miter lim="800000"/>
            <a:headEnd/>
            <a:tailEnd/>
          </a:ln>
        </p:spPr>
        <p:txBody>
          <a:bodyPr wrap="square">
            <a:prstTxWarp prst="textNoShape">
              <a:avLst/>
            </a:prstTxWarp>
            <a:spAutoFit/>
          </a:bodyPr>
          <a:lstStyle/>
          <a:p>
            <a:pPr>
              <a:spcBef>
                <a:spcPts val="1200"/>
              </a:spcBef>
              <a:spcAft>
                <a:spcPts val="1000"/>
              </a:spcAft>
            </a:pPr>
            <a:r>
              <a:rPr lang="en-AU" sz="3200" b="1" baseline="30000">
                <a:solidFill>
                  <a:schemeClr val="bg1"/>
                </a:solidFill>
                <a:latin typeface="Times New Roman" charset="0"/>
                <a:ea typeface="Arial" charset="0"/>
              </a:rPr>
              <a:t>5 </a:t>
            </a:r>
            <a:r>
              <a:rPr lang="en-AU" sz="3200">
                <a:solidFill>
                  <a:schemeClr val="bg1"/>
                </a:solidFill>
                <a:latin typeface="Times New Roman" charset="0"/>
                <a:ea typeface="Arial" charset="0"/>
              </a:rPr>
              <a:t>And Peter said to Jesus, “Rabbi, it is good that we are here. </a:t>
            </a:r>
            <a:r>
              <a:rPr lang="en-AU" sz="3200" dirty="0">
                <a:solidFill>
                  <a:schemeClr val="bg1"/>
                </a:solidFill>
                <a:latin typeface="Times New Roman" charset="0"/>
                <a:ea typeface="Arial" charset="0"/>
              </a:rPr>
              <a:t>Let us make three tents, one for you and one for Moses and one for Elijah.”  </a:t>
            </a:r>
            <a:r>
              <a:rPr lang="en-AU" sz="3200" b="1" baseline="30000" dirty="0">
                <a:solidFill>
                  <a:schemeClr val="bg1"/>
                </a:solidFill>
                <a:latin typeface="Times New Roman" charset="0"/>
                <a:ea typeface="Arial" charset="0"/>
              </a:rPr>
              <a:t>6 </a:t>
            </a:r>
            <a:r>
              <a:rPr lang="en-AU" sz="3200" dirty="0">
                <a:solidFill>
                  <a:schemeClr val="bg1"/>
                </a:solidFill>
                <a:latin typeface="Times New Roman" charset="0"/>
                <a:ea typeface="Arial" charset="0"/>
              </a:rPr>
              <a:t>For he did not know what to say, for they were terrified.  </a:t>
            </a:r>
            <a:r>
              <a:rPr lang="en-AU" sz="3200" b="1" baseline="30000" dirty="0">
                <a:solidFill>
                  <a:schemeClr val="bg1"/>
                </a:solidFill>
                <a:latin typeface="Times New Roman" charset="0"/>
                <a:ea typeface="Arial" charset="0"/>
              </a:rPr>
              <a:t>7 </a:t>
            </a:r>
            <a:r>
              <a:rPr lang="en-AU" sz="3200" dirty="0">
                <a:solidFill>
                  <a:schemeClr val="bg1"/>
                </a:solidFill>
                <a:latin typeface="Times New Roman" charset="0"/>
                <a:ea typeface="Arial" charset="0"/>
              </a:rPr>
              <a:t>And a cloud overshadowed them, and a voice came out of the cloud, “This is my beloved Son;  listen to him.”  </a:t>
            </a:r>
            <a:r>
              <a:rPr lang="en-AU" sz="3200" b="1" baseline="30000" dirty="0">
                <a:solidFill>
                  <a:schemeClr val="bg1"/>
                </a:solidFill>
                <a:latin typeface="Times New Roman" charset="0"/>
                <a:ea typeface="Arial" charset="0"/>
              </a:rPr>
              <a:t>8 </a:t>
            </a:r>
            <a:r>
              <a:rPr lang="en-AU" sz="3200" dirty="0">
                <a:solidFill>
                  <a:schemeClr val="bg1"/>
                </a:solidFill>
                <a:latin typeface="Times New Roman" charset="0"/>
                <a:ea typeface="Arial" charset="0"/>
              </a:rPr>
              <a:t>And suddenly, looking around, they no longer saw anyone with them but Jesus only.</a:t>
            </a:r>
            <a:r>
              <a:rPr lang="en-GB" sz="32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33253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61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900" b="1" baseline="30000" dirty="0">
                <a:solidFill>
                  <a:schemeClr val="bg1"/>
                </a:solidFill>
                <a:latin typeface="Times New Roman" charset="0"/>
                <a:ea typeface="Arial" charset="0"/>
              </a:rPr>
              <a:t>9 </a:t>
            </a:r>
            <a:r>
              <a:rPr lang="en-AU" sz="2900" dirty="0">
                <a:solidFill>
                  <a:schemeClr val="bg1"/>
                </a:solidFill>
                <a:latin typeface="Times New Roman" charset="0"/>
                <a:ea typeface="Arial" charset="0"/>
              </a:rPr>
              <a:t>And as they were coming down the mountain, he charged them to tell no one what they had seen, until the Son of Man had risen from the dead.  </a:t>
            </a:r>
            <a:r>
              <a:rPr lang="en-AU" sz="2900" b="1" baseline="30000" dirty="0">
                <a:solidFill>
                  <a:schemeClr val="bg1"/>
                </a:solidFill>
                <a:latin typeface="Times New Roman" charset="0"/>
                <a:ea typeface="Arial" charset="0"/>
              </a:rPr>
              <a:t>10 </a:t>
            </a:r>
            <a:r>
              <a:rPr lang="en-AU" sz="2900" dirty="0">
                <a:solidFill>
                  <a:schemeClr val="bg1"/>
                </a:solidFill>
                <a:latin typeface="Times New Roman" charset="0"/>
                <a:ea typeface="Arial" charset="0"/>
              </a:rPr>
              <a:t>So they kept the matter to themselves, questioning what this rising from the dead might mean.  </a:t>
            </a:r>
            <a:r>
              <a:rPr lang="en-AU" sz="2900" b="1" baseline="30000" dirty="0">
                <a:solidFill>
                  <a:schemeClr val="bg1"/>
                </a:solidFill>
                <a:latin typeface="Times New Roman" charset="0"/>
                <a:ea typeface="Arial" charset="0"/>
              </a:rPr>
              <a:t>11 </a:t>
            </a:r>
            <a:r>
              <a:rPr lang="en-AU" sz="2900" dirty="0">
                <a:solidFill>
                  <a:schemeClr val="bg1"/>
                </a:solidFill>
                <a:latin typeface="Times New Roman" charset="0"/>
                <a:ea typeface="Arial" charset="0"/>
              </a:rPr>
              <a:t>And they asked him, “Why do the scribes say that first Elijah must come?”  </a:t>
            </a:r>
            <a:r>
              <a:rPr lang="en-AU" sz="2900" b="1" baseline="30000" dirty="0">
                <a:solidFill>
                  <a:schemeClr val="bg1"/>
                </a:solidFill>
                <a:latin typeface="Times New Roman" charset="0"/>
                <a:ea typeface="Arial" charset="0"/>
              </a:rPr>
              <a:t>12 </a:t>
            </a:r>
            <a:r>
              <a:rPr lang="en-AU" sz="2900" dirty="0">
                <a:solidFill>
                  <a:schemeClr val="bg1"/>
                </a:solidFill>
                <a:latin typeface="Times New Roman" charset="0"/>
                <a:ea typeface="Arial" charset="0"/>
              </a:rPr>
              <a:t>And he said to them, “Elijah does come first to restore all things. And how is it written of the Son of Man that he should suffer many things and be treated with contempt?  </a:t>
            </a:r>
            <a:r>
              <a:rPr lang="en-AU" sz="2900" b="1" baseline="30000" dirty="0">
                <a:solidFill>
                  <a:schemeClr val="bg1"/>
                </a:solidFill>
                <a:latin typeface="Times New Roman" charset="0"/>
                <a:ea typeface="Arial" charset="0"/>
              </a:rPr>
              <a:t>13 </a:t>
            </a:r>
            <a:r>
              <a:rPr lang="en-AU" sz="2900" dirty="0">
                <a:solidFill>
                  <a:schemeClr val="bg1"/>
                </a:solidFill>
                <a:latin typeface="Times New Roman" charset="0"/>
                <a:ea typeface="Arial" charset="0"/>
              </a:rPr>
              <a:t>But I tell you that Elijah has come, and they did to him whatever they pleased, as it is written of him.”</a:t>
            </a:r>
            <a:r>
              <a:rPr lang="en-GB" sz="2900" dirty="0">
                <a:solidFill>
                  <a:schemeClr val="bg1"/>
                </a:solidFill>
              </a:rPr>
              <a:t> </a:t>
            </a:r>
            <a:r>
              <a:rPr lang="en-GB" sz="2900" dirty="0" smtClean="0">
                <a:solidFill>
                  <a:schemeClr val="bg1"/>
                </a:solidFill>
              </a:rPr>
              <a:t> </a:t>
            </a:r>
            <a:endParaRPr lang="en-GB" sz="29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1280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8856984" cy="523220"/>
          </a:xfrm>
          <a:prstGeom prst="rect">
            <a:avLst/>
          </a:prstGeom>
          <a:noFill/>
          <a:ln w="12700">
            <a:noFill/>
          </a:ln>
        </p:spPr>
        <p:txBody>
          <a:bodyPr wrap="square" rtlCol="0">
            <a:spAutoFit/>
          </a:bodyPr>
          <a:lstStyle/>
          <a:p>
            <a:r>
              <a:rPr lang="en-US" sz="2800" dirty="0" smtClean="0">
                <a:solidFill>
                  <a:srgbClr val="FFFF00"/>
                </a:solidFill>
                <a:latin typeface="Times New Roman" charset="0"/>
                <a:ea typeface="Times New Roman" charset="0"/>
                <a:cs typeface="Times New Roman" charset="0"/>
              </a:rPr>
              <a:t>Mountain-top Experiences</a:t>
            </a:r>
            <a:endParaRPr lang="en-AU" sz="2000" dirty="0">
              <a:solidFill>
                <a:srgbClr val="FFFF00"/>
              </a:solidFill>
              <a:latin typeface="Times New Roman" charset="0"/>
              <a:ea typeface="Times New Roman" charset="0"/>
              <a:cs typeface="Times New Roman" charset="0"/>
            </a:endParaRPr>
          </a:p>
        </p:txBody>
      </p:sp>
      <p:sp>
        <p:nvSpPr>
          <p:cNvPr id="4" name="TextBox 3"/>
          <p:cNvSpPr txBox="1"/>
          <p:nvPr/>
        </p:nvSpPr>
        <p:spPr>
          <a:xfrm>
            <a:off x="4067944" y="57029"/>
            <a:ext cx="4572000" cy="707886"/>
          </a:xfrm>
          <a:prstGeom prst="rect">
            <a:avLst/>
          </a:prstGeom>
          <a:noFill/>
          <a:ln>
            <a:solidFill>
              <a:schemeClr val="bg1"/>
            </a:solid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When we have an amazing </a:t>
            </a:r>
            <a:r>
              <a:rPr lang="en-US" sz="2000" smtClean="0">
                <a:solidFill>
                  <a:schemeClr val="bg1"/>
                </a:solidFill>
                <a:latin typeface="Times New Roman" charset="0"/>
                <a:ea typeface="Times New Roman" charset="0"/>
                <a:cs typeface="Times New Roman" charset="0"/>
              </a:rPr>
              <a:t>personal encounter, with the Living God</a:t>
            </a:r>
            <a:endParaRPr lang="en-US" sz="20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0" y="764915"/>
            <a:ext cx="9116087" cy="4824398"/>
          </a:xfrm>
          <a:prstGeom prst="rect">
            <a:avLst/>
          </a:prstGeom>
          <a:noFill/>
        </p:spPr>
        <p:txBody>
          <a:bodyPr wrap="square" rtlCol="0">
            <a:spAutoFit/>
          </a:bodyPr>
          <a:lstStyle/>
          <a:p>
            <a:pPr marL="457200" indent="-457200">
              <a:spcAft>
                <a:spcPts val="300"/>
              </a:spcAft>
              <a:buFont typeface="+mj-lt"/>
              <a:buAutoNum type="arabicPeriod"/>
            </a:pPr>
            <a:r>
              <a:rPr lang="en-AU" sz="2000" dirty="0" smtClean="0">
                <a:solidFill>
                  <a:srgbClr val="FFFF00"/>
                </a:solidFill>
                <a:latin typeface="Times New Roman" charset="0"/>
                <a:ea typeface="Times New Roman" charset="0"/>
                <a:cs typeface="Times New Roman" charset="0"/>
              </a:rPr>
              <a:t>Something that God initiates (not us)</a:t>
            </a:r>
          </a:p>
          <a:p>
            <a:pPr marL="457200" indent="-457200">
              <a:spcAft>
                <a:spcPts val="300"/>
              </a:spcAft>
              <a:buFont typeface="+mj-lt"/>
              <a:buAutoNum type="arabicPeriod"/>
            </a:pPr>
            <a:r>
              <a:rPr lang="en-AU" sz="2000" dirty="0" smtClean="0">
                <a:solidFill>
                  <a:srgbClr val="FFFF00"/>
                </a:solidFill>
                <a:latin typeface="Times New Roman" charset="0"/>
                <a:ea typeface="Times New Roman" charset="0"/>
                <a:cs typeface="Times New Roman" charset="0"/>
              </a:rPr>
              <a:t>We have to make ourselves available, and ready to follow God’s leading</a:t>
            </a:r>
          </a:p>
          <a:p>
            <a:pPr marL="457200" indent="-457200">
              <a:spcAft>
                <a:spcPts val="300"/>
              </a:spcAft>
              <a:buFont typeface="+mj-lt"/>
              <a:buAutoNum type="arabicPeriod"/>
            </a:pPr>
            <a:r>
              <a:rPr lang="en-AU" sz="2000" dirty="0" smtClean="0">
                <a:solidFill>
                  <a:srgbClr val="FFFF00"/>
                </a:solidFill>
                <a:latin typeface="Times New Roman" charset="0"/>
                <a:ea typeface="Times New Roman" charset="0"/>
                <a:cs typeface="Times New Roman" charset="0"/>
              </a:rPr>
              <a:t>Usually happen on our own, or in a very small group</a:t>
            </a:r>
          </a:p>
          <a:p>
            <a:pPr marL="457200" indent="-457200">
              <a:spcAft>
                <a:spcPts val="300"/>
              </a:spcAft>
              <a:buFont typeface="+mj-lt"/>
              <a:buAutoNum type="arabicPeriod"/>
            </a:pPr>
            <a:r>
              <a:rPr lang="en-AU" sz="2000" dirty="0" smtClean="0">
                <a:solidFill>
                  <a:srgbClr val="FFFF00"/>
                </a:solidFill>
                <a:latin typeface="Times New Roman" charset="0"/>
                <a:ea typeface="Times New Roman" charset="0"/>
                <a:cs typeface="Times New Roman" charset="0"/>
              </a:rPr>
              <a:t>Not everybody has the same one</a:t>
            </a:r>
          </a:p>
          <a:p>
            <a:pPr marL="457200" indent="-457200">
              <a:spcAft>
                <a:spcPts val="300"/>
              </a:spcAft>
              <a:buFont typeface="+mj-lt"/>
              <a:buAutoNum type="arabicPeriod"/>
            </a:pPr>
            <a:r>
              <a:rPr lang="en-AU" sz="2000" dirty="0" smtClean="0">
                <a:solidFill>
                  <a:srgbClr val="FFFF00"/>
                </a:solidFill>
                <a:latin typeface="Times New Roman" charset="0"/>
                <a:ea typeface="Times New Roman" charset="0"/>
                <a:cs typeface="Times New Roman" charset="0"/>
              </a:rPr>
              <a:t>Don’t assume an elevation in spiritual status</a:t>
            </a:r>
          </a:p>
          <a:p>
            <a:pPr marL="457200" indent="-457200">
              <a:spcAft>
                <a:spcPts val="300"/>
              </a:spcAft>
              <a:buFont typeface="+mj-lt"/>
              <a:buAutoNum type="arabicPeriod"/>
            </a:pPr>
            <a:r>
              <a:rPr lang="en-AU" sz="2000" dirty="0" smtClean="0">
                <a:solidFill>
                  <a:srgbClr val="FFFF00"/>
                </a:solidFill>
                <a:latin typeface="Times New Roman" charset="0"/>
                <a:ea typeface="Times New Roman" charset="0"/>
                <a:cs typeface="Times New Roman" charset="0"/>
              </a:rPr>
              <a:t>Can be terrifying</a:t>
            </a:r>
          </a:p>
          <a:p>
            <a:pPr marL="914400" lvl="1" indent="-457200">
              <a:spcAft>
                <a:spcPts val="300"/>
              </a:spcAft>
              <a:buFont typeface="Arial" charset="0"/>
              <a:buChar char="•"/>
            </a:pPr>
            <a:r>
              <a:rPr lang="en-AU" sz="2000" dirty="0" smtClean="0">
                <a:solidFill>
                  <a:schemeClr val="bg1"/>
                </a:solidFill>
                <a:latin typeface="Times New Roman" charset="0"/>
                <a:ea typeface="Times New Roman" charset="0"/>
                <a:cs typeface="Times New Roman" charset="0"/>
              </a:rPr>
              <a:t>What God asks of us can be terrifying</a:t>
            </a:r>
          </a:p>
          <a:p>
            <a:pPr marL="914400" lvl="1" indent="-457200">
              <a:spcAft>
                <a:spcPts val="300"/>
              </a:spcAft>
              <a:buFont typeface="Arial" charset="0"/>
              <a:buChar char="•"/>
            </a:pPr>
            <a:r>
              <a:rPr lang="en-AU" sz="2000" dirty="0" smtClean="0">
                <a:solidFill>
                  <a:schemeClr val="bg1"/>
                </a:solidFill>
                <a:latin typeface="Times New Roman" charset="0"/>
                <a:ea typeface="Times New Roman" charset="0"/>
                <a:cs typeface="Times New Roman" charset="0"/>
              </a:rPr>
              <a:t>The very presence of God can be terrifying</a:t>
            </a:r>
          </a:p>
          <a:p>
            <a:pPr marL="457200" indent="-457200">
              <a:spcAft>
                <a:spcPts val="300"/>
              </a:spcAft>
              <a:buFont typeface="+mj-lt"/>
              <a:buAutoNum type="arabicPeriod"/>
            </a:pPr>
            <a:r>
              <a:rPr lang="en-AU" sz="2000" dirty="0" smtClean="0">
                <a:solidFill>
                  <a:srgbClr val="FFFF00"/>
                </a:solidFill>
                <a:latin typeface="Times New Roman" charset="0"/>
                <a:ea typeface="Times New Roman" charset="0"/>
                <a:cs typeface="Times New Roman" charset="0"/>
              </a:rPr>
              <a:t>Leave us with a greater understanding of who Jesus is, and how we should respond to Him</a:t>
            </a:r>
          </a:p>
          <a:p>
            <a:pPr marL="457200" indent="-457200">
              <a:spcAft>
                <a:spcPts val="300"/>
              </a:spcAft>
              <a:buFont typeface="+mj-lt"/>
              <a:buAutoNum type="arabicPeriod"/>
            </a:pPr>
            <a:r>
              <a:rPr lang="en-AU" sz="2000" dirty="0" smtClean="0">
                <a:solidFill>
                  <a:srgbClr val="FFFF00"/>
                </a:solidFill>
                <a:latin typeface="Times New Roman" charset="0"/>
                <a:ea typeface="Times New Roman" charset="0"/>
                <a:cs typeface="Times New Roman" charset="0"/>
              </a:rPr>
              <a:t>We cannot stay up the mountain.  We have to come down again</a:t>
            </a:r>
          </a:p>
          <a:p>
            <a:pPr marL="914400" lvl="1" indent="-457200">
              <a:spcAft>
                <a:spcPts val="300"/>
              </a:spcAft>
              <a:buFont typeface="Arial" charset="0"/>
              <a:buChar char="•"/>
            </a:pPr>
            <a:r>
              <a:rPr lang="en-AU" sz="2000" dirty="0" smtClean="0">
                <a:solidFill>
                  <a:schemeClr val="bg1"/>
                </a:solidFill>
                <a:latin typeface="Times New Roman" charset="0"/>
                <a:ea typeface="Times New Roman" charset="0"/>
                <a:cs typeface="Times New Roman" charset="0"/>
              </a:rPr>
              <a:t>Don’t become a Mountain-top junkie - dissatisfied with the normal life of a disciple of Jesus</a:t>
            </a:r>
          </a:p>
          <a:p>
            <a:pPr marL="457200" indent="-457200">
              <a:spcAft>
                <a:spcPts val="300"/>
              </a:spcAft>
              <a:buFont typeface="+mj-lt"/>
              <a:buAutoNum type="arabicPeriod"/>
            </a:pPr>
            <a:r>
              <a:rPr lang="en-AU" sz="2000" dirty="0" smtClean="0">
                <a:solidFill>
                  <a:srgbClr val="FFFF00"/>
                </a:solidFill>
                <a:latin typeface="Times New Roman" charset="0"/>
                <a:ea typeface="Times New Roman" charset="0"/>
                <a:cs typeface="Times New Roman" charset="0"/>
              </a:rPr>
              <a:t>Increases our faith, to prepare us for the tough times.</a:t>
            </a:r>
            <a:r>
              <a:rPr lang="en-AU" sz="2000" dirty="0">
                <a:solidFill>
                  <a:srgbClr val="FFFF00"/>
                </a:solidFill>
                <a:latin typeface="Times New Roman" charset="0"/>
                <a:ea typeface="Times New Roman" charset="0"/>
                <a:cs typeface="Times New Roman" charset="0"/>
              </a:rPr>
              <a:t> </a:t>
            </a:r>
            <a:endParaRPr lang="en-AU" sz="20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89821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5" end="5"/>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xEl>
                                              <p:pRg st="9" end="9"/>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animBg="1"/>
      <p:bldP spid="11"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70821</TotalTime>
  <Words>147</Words>
  <Application>Microsoft Macintosh PowerPoint</Application>
  <PresentationFormat>On-screen Show (16:10)</PresentationFormat>
  <Paragraphs>23</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Times New Roman</vt:lpstr>
      <vt:lpstr>Arial</vt:lpstr>
      <vt:lpstr>Default Design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1360</cp:revision>
  <cp:lastPrinted>2019-03-22T06:34:55Z</cp:lastPrinted>
  <dcterms:created xsi:type="dcterms:W3CDTF">2016-11-04T06:28:01Z</dcterms:created>
  <dcterms:modified xsi:type="dcterms:W3CDTF">2019-03-22T06:35:01Z</dcterms:modified>
</cp:coreProperties>
</file>